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58" r:id="rId7"/>
    <p:sldId id="259" r:id="rId8"/>
    <p:sldId id="262" r:id="rId9"/>
    <p:sldId id="263" r:id="rId10"/>
    <p:sldId id="260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043" y="1501140"/>
            <a:ext cx="7701915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30"/>
              </a:lnSpc>
              <a:buNone/>
            </a:pPr>
            <a:r>
              <a:rPr lang="en-US" sz="522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Информационная система управления грузоперевозками</a:t>
            </a:r>
            <a:endParaRPr lang="en-US" sz="522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1043" y="4277320"/>
            <a:ext cx="7701915" cy="144184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515" dirty="0">
                <a:solidFill>
                  <a:srgbClr val="272525"/>
                </a:solidFill>
                <a:ea typeface="Eudoxus Sans" pitchFamily="34" charset="-122"/>
                <a:cs typeface="+mn-lt"/>
              </a:rPr>
              <a:t>Цель дипломной работы - создание информационной системы для эффективного управления грузоперевозками логистической компании "Грузоперевозки". Компания предоставляет полный комплекс транспортно-логистических услуг с 1998 года и имеет сертифицированную систему менеджмента качества </a:t>
            </a:r>
            <a:r>
              <a:rPr lang="en-US" sz="151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по международному стандарту ISO 9001:2015.</a:t>
            </a:r>
            <a:endParaRPr lang="en-US" sz="151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1043" y="5935385"/>
            <a:ext cx="7701915" cy="28836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515" b="1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Подготовил Хурсандзода Адхам</a:t>
            </a:r>
            <a:endParaRPr lang="en-US" sz="151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21043" y="6439972"/>
            <a:ext cx="7701915" cy="28836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515" b="1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Руководитель: Марищук Борис Васильевич</a:t>
            </a:r>
            <a:endParaRPr lang="en-US" sz="1515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3767614"/>
            <a:ext cx="633769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Спасибо за внимание</a:t>
            </a:r>
            <a:endParaRPr lang="en-US" sz="4375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169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3629025" y="424180"/>
            <a:ext cx="5875655" cy="6305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25"/>
              </a:lnSpc>
              <a:buNone/>
            </a:pPr>
            <a:r>
              <a:rPr lang="en-US" sz="306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Анализ предметной области</a:t>
            </a:r>
            <a:endParaRPr lang="en-US" sz="30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977277" y="1262301"/>
            <a:ext cx="7388066" cy="1362194"/>
          </a:xfrm>
          <a:prstGeom prst="roundRect">
            <a:avLst>
              <a:gd name="adj" fmla="val 51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225483" y="1450816"/>
            <a:ext cx="1944172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1530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Бизнес-процессы</a:t>
            </a:r>
            <a:endParaRPr lang="en-US" sz="1530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140393" y="1812449"/>
            <a:ext cx="7061835" cy="699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835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Основные бизнес-процессы компании включают: прием и регистрацию заказов, обработку и планирование заказов, выполнение заказов, учет и контроль выполнения, а также управление транспортными средствами и водителями.</a:t>
            </a:r>
            <a:endParaRPr lang="en-US" sz="1225" dirty="0">
              <a:solidFill>
                <a:srgbClr val="272525"/>
              </a:solidFill>
              <a:latin typeface="Calibri" panose="020F0502020204030204" charset="0"/>
              <a:ea typeface="Eudoxus Sans" pitchFamily="34" charset="-122"/>
              <a:cs typeface="Calibri" panose="020F050202020403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70" y="2952115"/>
            <a:ext cx="6101080" cy="5093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2076331"/>
            <a:ext cx="10027444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Автоматизация бизнес-процессов</a:t>
            </a:r>
            <a:endParaRPr lang="en-US" sz="4375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21504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9926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Прием заказов</a:t>
            </a:r>
            <a:endParaRPr lang="en-US" sz="2185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37993" y="4473059"/>
            <a:ext cx="2388632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Автоматизация процесса приема и регистрации заказов.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21504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9926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Планирование</a:t>
            </a:r>
            <a:endParaRPr lang="en-US" sz="2185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9246" y="4473059"/>
            <a:ext cx="2388632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Автоматизация обработки и планирования заказов.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21504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92642"/>
            <a:ext cx="238863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Управление документами</a:t>
            </a:r>
            <a:endParaRPr lang="en-US" sz="218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4820245"/>
            <a:ext cx="2388632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Автоматизация работы с документами по заказам.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215045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992642"/>
            <a:ext cx="238875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Отчетность</a:t>
            </a:r>
            <a:endParaRPr lang="en-US" sz="218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203656" y="4473059"/>
            <a:ext cx="2388751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Автоматизация формирования отчетности и аналитики.</a:t>
            </a:r>
            <a:endParaRPr lang="en-US" sz="1750" dirty="0">
              <a:solidFill>
                <a:srgbClr val="272525"/>
              </a:solidFill>
              <a:latin typeface="Calibri" panose="020F0502020204030204" charset="0"/>
              <a:ea typeface="Eudoxus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379113" y="455890"/>
            <a:ext cx="7872055" cy="10358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080"/>
              </a:lnSpc>
              <a:buNone/>
            </a:pPr>
            <a:r>
              <a:rPr lang="en-US" sz="326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Архитектура информационной системы</a:t>
            </a:r>
            <a:endParaRPr lang="en-US" sz="32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79113" y="1905833"/>
            <a:ext cx="2288858" cy="25896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040"/>
              </a:lnSpc>
              <a:buNone/>
            </a:pPr>
            <a:r>
              <a:rPr lang="en-US" sz="163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Уровни архитектуры</a:t>
            </a:r>
            <a:endParaRPr lang="en-US" sz="1630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379113" y="2330410"/>
            <a:ext cx="2354104" cy="17402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55"/>
              </a:lnSpc>
              <a:buNone/>
            </a:pPr>
            <a:r>
              <a:rPr lang="en-US" sz="130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Информационная система будет построена на основе многоуровневой модели, включающей три основных компонента: клиентский интерфейс, бизнес-логику и базу данных</a:t>
            </a:r>
            <a:r>
              <a:rPr lang="en-US" sz="13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305" dirty="0"/>
          </a:p>
        </p:txBody>
      </p:sp>
      <p:sp>
        <p:nvSpPr>
          <p:cNvPr id="7" name="Text 4"/>
          <p:cNvSpPr/>
          <p:nvPr/>
        </p:nvSpPr>
        <p:spPr>
          <a:xfrm>
            <a:off x="6145173" y="1905833"/>
            <a:ext cx="2354104" cy="51792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40"/>
              </a:lnSpc>
              <a:buNone/>
            </a:pPr>
            <a:r>
              <a:rPr lang="en-US" sz="163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Клиентский интерфейс</a:t>
            </a:r>
            <a:endParaRPr lang="en-US" sz="163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45173" y="2589371"/>
            <a:ext cx="2354104" cy="14916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55"/>
              </a:lnSpc>
              <a:buNone/>
            </a:pPr>
            <a:r>
              <a:rPr lang="en-US" sz="130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Клиентский интерфейс обеспечит удобный доступ к функциям системы для сотрудников компании, включая менеджеров по логистике.</a:t>
            </a:r>
            <a:endParaRPr lang="en-US" sz="130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11233" y="1905833"/>
            <a:ext cx="2126575" cy="25896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040"/>
              </a:lnSpc>
              <a:buNone/>
            </a:pPr>
            <a:r>
              <a:rPr lang="en-US" sz="163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Бизнес-логика и БД</a:t>
            </a:r>
            <a:endParaRPr lang="en-US" sz="163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11233" y="2330410"/>
            <a:ext cx="2354104" cy="14916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1955"/>
              </a:lnSpc>
              <a:buNone/>
            </a:pPr>
            <a:r>
              <a:rPr lang="en-US" sz="130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Бизнес-логика будет реализовывать основные процессы управления грузоперевозками, а база данных - хранить всю необходимую информацию.</a:t>
            </a:r>
            <a:endParaRPr lang="en-US" sz="130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13" y="4416385"/>
            <a:ext cx="7872055" cy="3357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8965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621167" y="427673"/>
            <a:ext cx="6994565" cy="4860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25"/>
              </a:lnSpc>
              <a:buNone/>
            </a:pPr>
            <a:r>
              <a:rPr lang="en-US" sz="306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Карта управления</a:t>
            </a:r>
            <a:r>
              <a:rPr lang="ru-RU" altLang="en-US" sz="306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 интерфейса</a:t>
            </a:r>
            <a:r>
              <a:rPr lang="en-US" sz="3060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 для менеджера</a:t>
            </a:r>
            <a:endParaRPr lang="en-US" sz="3060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91055" y="3158490"/>
            <a:ext cx="8918575" cy="76200"/>
          </a:xfrm>
          <a:prstGeom prst="roundRect">
            <a:avLst>
              <a:gd name="adj" fmla="val 0"/>
            </a:avLst>
          </a:prstGeom>
          <a:solidFill>
            <a:srgbClr val="B2D4E5"/>
          </a:solidFill>
        </p:spPr>
      </p:sp>
      <p:sp>
        <p:nvSpPr>
          <p:cNvPr id="6" name="Shape 3"/>
          <p:cNvSpPr/>
          <p:nvPr/>
        </p:nvSpPr>
        <p:spPr>
          <a:xfrm>
            <a:off x="2728932" y="265920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B2D4E5"/>
          </a:solidFill>
        </p:spPr>
      </p:sp>
      <p:sp>
        <p:nvSpPr>
          <p:cNvPr id="7" name="Shape 4"/>
          <p:cNvSpPr/>
          <p:nvPr/>
        </p:nvSpPr>
        <p:spPr>
          <a:xfrm>
            <a:off x="2506067" y="308695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34218" y="3086795"/>
            <a:ext cx="94774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5" dirty="0"/>
          </a:p>
        </p:txBody>
      </p:sp>
      <p:sp>
        <p:nvSpPr>
          <p:cNvPr id="9" name="Text 6"/>
          <p:cNvSpPr/>
          <p:nvPr/>
        </p:nvSpPr>
        <p:spPr>
          <a:xfrm>
            <a:off x="1772444" y="1599128"/>
            <a:ext cx="1944172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5"/>
              </a:lnSpc>
              <a:buNone/>
            </a:pPr>
            <a:r>
              <a:rPr lang="en-US" sz="1530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Создание заказа</a:t>
            </a:r>
            <a:endParaRPr lang="en-US" sz="153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406842" y="1869321"/>
            <a:ext cx="2550914" cy="699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Менеджер по логистике сможет создавать новые заказы на перевозку грузов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Shape 9"/>
          <p:cNvSpPr/>
          <p:nvPr/>
        </p:nvSpPr>
        <p:spPr>
          <a:xfrm>
            <a:off x="4821793" y="30285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931370" y="3028375"/>
            <a:ext cx="13585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5" dirty="0"/>
          </a:p>
        </p:txBody>
      </p:sp>
      <p:sp>
        <p:nvSpPr>
          <p:cNvPr id="14" name="Text 11"/>
          <p:cNvSpPr/>
          <p:nvPr/>
        </p:nvSpPr>
        <p:spPr>
          <a:xfrm>
            <a:off x="3957995" y="1612900"/>
            <a:ext cx="1944172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5"/>
              </a:lnSpc>
              <a:buNone/>
            </a:pPr>
            <a:r>
              <a:rPr lang="en-US" sz="1530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Просмотр заказов</a:t>
            </a:r>
            <a:endParaRPr lang="en-US" sz="1530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776543" y="1902143"/>
            <a:ext cx="2550914" cy="699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Менеджер сможет просматривать список всех существующих заказов.</a:t>
            </a:r>
            <a:endParaRPr lang="en-US" sz="122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44323" y="263380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B2D4E5"/>
          </a:solidFill>
        </p:spPr>
      </p:sp>
      <p:sp>
        <p:nvSpPr>
          <p:cNvPr id="17" name="Shape 14"/>
          <p:cNvSpPr/>
          <p:nvPr/>
        </p:nvSpPr>
        <p:spPr>
          <a:xfrm>
            <a:off x="7264003" y="309901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373461" y="3086795"/>
            <a:ext cx="139779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5" dirty="0"/>
          </a:p>
        </p:txBody>
      </p:sp>
      <p:sp>
        <p:nvSpPr>
          <p:cNvPr id="19" name="Text 16"/>
          <p:cNvSpPr/>
          <p:nvPr/>
        </p:nvSpPr>
        <p:spPr>
          <a:xfrm>
            <a:off x="6327140" y="1510665"/>
            <a:ext cx="2550795" cy="358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915"/>
              </a:lnSpc>
              <a:buNone/>
            </a:pPr>
            <a:r>
              <a:rPr lang="en-US" sz="1530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Редактирование заказов</a:t>
            </a:r>
            <a:endParaRPr lang="en-US" sz="1530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327338" y="1822331"/>
            <a:ext cx="2550914" cy="699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Менеджер сможет редактировать параметры и статус существующих заказов.</a:t>
            </a:r>
            <a:endParaRPr lang="en-US" sz="122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0325953" y="263384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B2D4E5"/>
          </a:solidFill>
        </p:spPr>
      </p:sp>
      <p:sp>
        <p:nvSpPr>
          <p:cNvPr id="22" name="Shape 19"/>
          <p:cNvSpPr/>
          <p:nvPr/>
        </p:nvSpPr>
        <p:spPr>
          <a:xfrm>
            <a:off x="10108168" y="30285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209609" y="3028375"/>
            <a:ext cx="147042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5" dirty="0"/>
          </a:p>
        </p:txBody>
      </p:sp>
      <p:sp>
        <p:nvSpPr>
          <p:cNvPr id="24" name="Text 21"/>
          <p:cNvSpPr/>
          <p:nvPr/>
        </p:nvSpPr>
        <p:spPr>
          <a:xfrm>
            <a:off x="9202976" y="1579245"/>
            <a:ext cx="1944172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15"/>
              </a:lnSpc>
              <a:buNone/>
            </a:pPr>
            <a:r>
              <a:rPr lang="en-US" sz="1530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Отчетность</a:t>
            </a:r>
            <a:endParaRPr lang="en-US" sz="1530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9065974" y="1902778"/>
            <a:ext cx="2551033" cy="699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835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Менеджер получит доступ к развитой системе отчетности и аналитики по грузоперевозкам.</a:t>
            </a:r>
            <a:endParaRPr lang="en-US" sz="122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95" y="3790950"/>
            <a:ext cx="5550535" cy="3687445"/>
          </a:xfrm>
          <a:prstGeom prst="rect">
            <a:avLst/>
          </a:prstGeom>
        </p:spPr>
      </p:pic>
      <p:sp>
        <p:nvSpPr>
          <p:cNvPr id="28" name="Shape 3"/>
          <p:cNvSpPr/>
          <p:nvPr>
            <p:custDataLst>
              <p:tags r:id="rId3"/>
            </p:custDataLst>
          </p:nvPr>
        </p:nvSpPr>
        <p:spPr>
          <a:xfrm>
            <a:off x="5035887" y="2554426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B2D4E5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ru-RU" altLang="en-US" sz="4350" dirty="0">
                <a:latin typeface="Calibri" panose="020F0502020204030204" charset="0"/>
                <a:cs typeface="Calibri" panose="020F0502020204030204" charset="0"/>
              </a:rPr>
              <a:t>Требование к инаформационной системе</a:t>
            </a:r>
            <a:endParaRPr lang="ru-RU" altLang="en-US" sz="43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Точность данных</a:t>
            </a:r>
            <a:endParaRPr lang="en-US" sz="2175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3314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Повышение точности и полноты данных о грузоперевозках.</a:t>
            </a:r>
            <a:endParaRPr lang="en-US" sz="174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Доступность</a:t>
            </a:r>
            <a:endParaRPr lang="en-US" sz="217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3314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Обеспечение доступности данных для сотрудников компании.</a:t>
            </a:r>
            <a:endParaRPr lang="en-US" sz="174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Безопасность</a:t>
            </a:r>
            <a:endParaRPr lang="en-US" sz="217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3314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Гарантия конфиденциальности и безопасности данных.</a:t>
            </a:r>
            <a:endParaRPr lang="en-US" sz="1740" dirty="0">
              <a:solidFill>
                <a:srgbClr val="272525"/>
              </a:solidFill>
              <a:latin typeface="Calibri" panose="020F0502020204030204" charset="0"/>
              <a:ea typeface="Eudoxus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1931908"/>
            <a:ext cx="853606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Преимущества для клиентов</a:t>
            </a:r>
            <a:endParaRPr lang="en-US" sz="4375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69465" y="3181985"/>
            <a:ext cx="274574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Сохранность груза</a:t>
            </a:r>
            <a:endParaRPr lang="en-US" sz="2185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3751064"/>
            <a:ext cx="3156347" cy="19995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Клиенты могут быть уверены в сохранности своего груза благодаря сертифицированной системе менеджмента качества.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43932" y="318170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Удобство заказа</a:t>
            </a:r>
            <a:endParaRPr lang="en-US" sz="2185" b="1" dirty="0">
              <a:solidFill>
                <a:srgbClr val="000000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43932" y="3751064"/>
            <a:ext cx="3156347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Клиенты могут оформлять заказы на перевозку по телефону или в пунктах приема и выдачи.</a:t>
            </a:r>
            <a:endParaRPr lang="en-US" sz="1750" dirty="0">
              <a:solidFill>
                <a:srgbClr val="272525"/>
              </a:solidFill>
              <a:latin typeface="Calibri" panose="020F0502020204030204" charset="0"/>
              <a:ea typeface="Eudoxus Sans" pitchFamily="34" charset="-122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49872" y="3181707"/>
            <a:ext cx="315634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Координация перевозок</a:t>
            </a:r>
            <a:endParaRPr lang="en-US" sz="218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49872" y="4098250"/>
            <a:ext cx="3156347" cy="19995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Наличие пунктов приема в разных городах позволяет эффективно координировать и управлять грузоперевозками.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45813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Экономическая эффективность</a:t>
            </a:r>
            <a:endParaRPr lang="en-US" sz="437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37177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3084" y="3759398"/>
            <a:ext cx="13537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5212913" y="37177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Годовой эффект</a:t>
            </a:r>
            <a:endParaRPr lang="en-US" sz="2185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2913" y="4217829"/>
            <a:ext cx="3820001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Внедрение ИС обеспечит годовой экономический эффект в размере 2 360 000 рублей.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55085" y="37177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962" y="3759398"/>
            <a:ext cx="19407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9977199" y="3717727"/>
            <a:ext cx="335780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Эффективность затрат</a:t>
            </a:r>
            <a:endParaRPr lang="en-US" sz="2185" b="1" dirty="0">
              <a:solidFill>
                <a:srgbClr val="272525"/>
              </a:solidFill>
              <a:latin typeface="Calibri" panose="020F0502020204030204" charset="0"/>
              <a:ea typeface="p22-mackinac-pro" pitchFamily="34" charset="-122"/>
              <a:cs typeface="Calibri" panose="020F050202020403020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977199" y="4198144"/>
            <a:ext cx="3820001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Эффективность единовременных затрат на внедрение системы составит 97,6%.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490799" y="5669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937" y="5711666"/>
            <a:ext cx="1996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5212913" y="566999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Срок окупаемост</a:t>
            </a: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и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5212913" y="6150412"/>
            <a:ext cx="8584287" cy="3332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Срок окупаемости единовременных затрат на внедрение ИС - 1,02 года.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2878931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Calibri" panose="020F0502020204030204" charset="0"/>
                <a:ea typeface="p22-mackinac-pro" pitchFamily="34" charset="-122"/>
                <a:cs typeface="Calibri" panose="020F0502020204030204" charset="0"/>
              </a:rPr>
              <a:t>Заключение</a:t>
            </a:r>
            <a:endParaRPr lang="en-US" sz="437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4017645"/>
            <a:ext cx="10554414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Внедрение информационной системы управления грузоперевозками позволит компании "Грузоперевозки" автоматизировать ключевые бизнес-процессы, повысить эффективность работы, снизить затраты и обеспечить высокое качество и надежность предоставляемых услуг. Это приведет к значительному экономическому эффекту и быстрому возврату инвестиций.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3149</Words>
  <Application>WPS Presentation</Application>
  <PresentationFormat>On-screen Show (16:9)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SimSun</vt:lpstr>
      <vt:lpstr>Wingdings</vt:lpstr>
      <vt:lpstr>p22-mackinac-pro</vt:lpstr>
      <vt:lpstr>Segoe Print</vt:lpstr>
      <vt:lpstr>p22-mackinac-pro</vt:lpstr>
      <vt:lpstr>p22-mackinac-pro</vt:lpstr>
      <vt:lpstr>Eudoxus Sans</vt:lpstr>
      <vt:lpstr>Eudoxus Sans</vt:lpstr>
      <vt:lpstr>Eudoxus Sans</vt:lpstr>
      <vt:lpstr>Calibri</vt:lpstr>
      <vt:lpstr>Microsoft YaHei</vt:lpstr>
      <vt:lpstr>Arial Unicode MS</vt:lpstr>
      <vt:lpstr>MingLiU-ExtB</vt:lpstr>
      <vt:lpstr>Calibri Light</vt:lpstr>
      <vt:lpstr>Arial Narrow</vt:lpstr>
      <vt:lpstr>Bahnschrift</vt:lpstr>
      <vt:lpstr>Bahnschrift Light</vt:lpstr>
      <vt:lpstr>Bahnschrift SemiCondensed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Адхам Хурсандзода</cp:lastModifiedBy>
  <cp:revision>2</cp:revision>
  <dcterms:created xsi:type="dcterms:W3CDTF">2024-06-07T19:20:00Z</dcterms:created>
  <dcterms:modified xsi:type="dcterms:W3CDTF">2024-06-07T19:48:58Z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0811B1D262B34064BDB0C6441CDB31BA_12</vt:lpwstr>
  </property>
  <property fmtid="{D5CDD505-2E9C-101B-9397-08002B2CF9AE}" pid="3" name="KSOProductBuildVer">
    <vt:lpwstr>1049-12.2.0.17119</vt:lpwstr>
  </property>
</Properties>
</file>